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66" r:id="rId4"/>
    <p:sldId id="265" r:id="rId5"/>
    <p:sldId id="267" r:id="rId6"/>
    <p:sldId id="268" r:id="rId7"/>
    <p:sldId id="269" r:id="rId8"/>
    <p:sldId id="256" r:id="rId9"/>
    <p:sldId id="261" r:id="rId10"/>
    <p:sldId id="270" r:id="rId11"/>
    <p:sldId id="25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 и буква Й. Дифференциация звуков    Л</a:t>
            </a:r>
            <a:r>
              <a:rPr lang="en-US" dirty="0" smtClean="0"/>
              <a:t>’</a:t>
            </a:r>
            <a:r>
              <a:rPr lang="ru-RU" dirty="0" smtClean="0"/>
              <a:t> – 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1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2606825" cy="48782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Любка – юбка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Полёт – поёт</a:t>
            </a:r>
          </a:p>
          <a:p>
            <a:pPr marL="45720" indent="0"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Люлька – Юлька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Едок – ледок 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Пою – полю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Пилю – пью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Шью - шалю 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Доскажи словечко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2945" y="1628800"/>
            <a:ext cx="533330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Любит наряжаться…</a:t>
            </a:r>
          </a:p>
          <a:p>
            <a:r>
              <a:rPr lang="ru-RU" dirty="0" smtClean="0"/>
              <a:t>                                           У неё в оборках …</a:t>
            </a:r>
          </a:p>
          <a:p>
            <a:endParaRPr lang="ru-RU" sz="800" dirty="0"/>
          </a:p>
          <a:p>
            <a:r>
              <a:rPr lang="ru-RU" dirty="0" smtClean="0"/>
              <a:t>Самолёт гудит, …</a:t>
            </a:r>
          </a:p>
          <a:p>
            <a:r>
              <a:rPr lang="ru-RU" dirty="0" smtClean="0"/>
              <a:t>Собирается в ….</a:t>
            </a:r>
          </a:p>
          <a:p>
            <a:endParaRPr lang="ru-RU" sz="1100" dirty="0"/>
          </a:p>
          <a:p>
            <a:r>
              <a:rPr lang="ru-RU" dirty="0" smtClean="0"/>
              <a:t>                                           Есть у нас из липы …</a:t>
            </a:r>
          </a:p>
          <a:p>
            <a:r>
              <a:rPr lang="ru-RU" dirty="0" smtClean="0"/>
              <a:t>                                           Сладко спит в ней наша …</a:t>
            </a:r>
          </a:p>
          <a:p>
            <a:r>
              <a:rPr lang="ru-RU" dirty="0" smtClean="0"/>
              <a:t>Толстый Тим – большой …</a:t>
            </a:r>
          </a:p>
          <a:p>
            <a:r>
              <a:rPr lang="ru-RU" dirty="0" smtClean="0"/>
              <a:t>Проломил ногой …</a:t>
            </a:r>
          </a:p>
          <a:p>
            <a:endParaRPr lang="ru-RU" sz="1050" dirty="0"/>
          </a:p>
          <a:p>
            <a:r>
              <a:rPr lang="ru-RU" dirty="0" smtClean="0"/>
              <a:t>                                           В поле сорняки …</a:t>
            </a:r>
          </a:p>
          <a:p>
            <a:r>
              <a:rPr lang="ru-RU" dirty="0" smtClean="0"/>
              <a:t>                                           Звонко песенки…</a:t>
            </a:r>
          </a:p>
          <a:p>
            <a:endParaRPr lang="ru-RU" sz="600" dirty="0" smtClean="0"/>
          </a:p>
          <a:p>
            <a:r>
              <a:rPr lang="ru-RU" dirty="0" smtClean="0"/>
              <a:t>Брёвна я весь день …</a:t>
            </a:r>
          </a:p>
          <a:p>
            <a:r>
              <a:rPr lang="ru-RU" dirty="0" smtClean="0"/>
              <a:t>Жарко мне. Я воду ..</a:t>
            </a:r>
          </a:p>
          <a:p>
            <a:r>
              <a:rPr lang="ru-RU" dirty="0" smtClean="0"/>
              <a:t>                                           Всё бывает: то …</a:t>
            </a:r>
          </a:p>
          <a:p>
            <a:r>
              <a:rPr lang="ru-RU" dirty="0" smtClean="0"/>
              <a:t>                                           То наряды куклам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7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РАБОТА\логопед\азбука(буквы, звуки, цифры)\7. Й-Ь-Ъ\й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369" r="53597" b="68868"/>
          <a:stretch/>
        </p:blipFill>
        <p:spPr bwMode="auto">
          <a:xfrm>
            <a:off x="124912" y="301288"/>
            <a:ext cx="174752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РАБОТА\логопед\азбука(буквы, звуки, цифры)\4. М-Н-Р-Л\getImage (8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1320" r="54868" b="68706"/>
          <a:stretch/>
        </p:blipFill>
        <p:spPr bwMode="auto">
          <a:xfrm>
            <a:off x="124912" y="4817640"/>
            <a:ext cx="1724620" cy="17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РАБОТА\логопед\азбука(буквы, звуки, цифры)\7. Й-Ь-Ъ\й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1368" r="5274" b="67582"/>
          <a:stretch/>
        </p:blipFill>
        <p:spPr bwMode="auto">
          <a:xfrm>
            <a:off x="36012" y="3019008"/>
            <a:ext cx="1925320" cy="18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РАБОТА\логопед\азбука(буквы, звуки, цифры)\7. Й-Ь-Ъ\й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34634" r="51963" b="33501"/>
          <a:stretch/>
        </p:blipFill>
        <p:spPr bwMode="auto">
          <a:xfrm>
            <a:off x="3275856" y="2995364"/>
            <a:ext cx="1818640" cy="18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РАБОТА\логопед\азбука(буквы, звуки, цифры)\7. Й-Ь-Ъ\й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0" t="34459" r="5274" b="33589"/>
          <a:stretch/>
        </p:blipFill>
        <p:spPr bwMode="auto">
          <a:xfrm>
            <a:off x="4932040" y="3356992"/>
            <a:ext cx="181864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РАБОТА\логопед\азбука(буквы, звуки, цифры)\7. Й-Ь-Ъ\й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67199" r="6908" b="411"/>
          <a:stretch/>
        </p:blipFill>
        <p:spPr bwMode="auto">
          <a:xfrm>
            <a:off x="7136176" y="1720808"/>
            <a:ext cx="181864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РАБОТА\логопед\азбука(буквы, звуки, цифры)\4. М-Н-Р-Л\getImage (8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0" r="4673" b="67269"/>
          <a:stretch/>
        </p:blipFill>
        <p:spPr bwMode="auto">
          <a:xfrm>
            <a:off x="1633553" y="1916832"/>
            <a:ext cx="1944216" cy="17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:\РАБОТА\логопед\азбука(буквы, звуки, цифры)\4. М-Н-Р-Л\getImage (8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34669" r="52792" b="34420"/>
          <a:stretch/>
        </p:blipFill>
        <p:spPr bwMode="auto">
          <a:xfrm>
            <a:off x="5364088" y="1793756"/>
            <a:ext cx="1813684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РАБОТА\логопед\азбука(буквы, звуки, цифры)\4. М-Н-Р-Л\getImage (8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33806" r="4422" b="33709"/>
          <a:stretch/>
        </p:blipFill>
        <p:spPr bwMode="auto">
          <a:xfrm>
            <a:off x="1599025" y="3497332"/>
            <a:ext cx="1838692" cy="1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I:\РАБОТА\логопед\азбука(буквы, звуки, цифры)\4. М-Н-Р-Л\getImage (8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1" t="67002" r="4422"/>
          <a:stretch/>
        </p:blipFill>
        <p:spPr bwMode="auto">
          <a:xfrm>
            <a:off x="6731332" y="3443179"/>
            <a:ext cx="1944216" cy="18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7769" y="2134488"/>
            <a:ext cx="18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Собери составы: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1625 -0.3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1041 0.4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88 L 0.19739 0.1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22222E-6 L 0.00295 -0.39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1112 -0.43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02031 0.45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301 L 0.02396 0.214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3333 -0.213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 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73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84648"/>
            <a:ext cx="8407893" cy="47406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/>
              <a:t>В Звуковом Замке  среди других жил звук </a:t>
            </a:r>
            <a:r>
              <a:rPr lang="ru-RU" sz="1800" dirty="0" smtClean="0">
                <a:solidFill>
                  <a:srgbClr val="00B050"/>
                </a:solidFill>
              </a:rPr>
              <a:t>Й</a:t>
            </a:r>
          </a:p>
          <a:p>
            <a:pPr marL="45720" indent="0">
              <a:buNone/>
            </a:pPr>
            <a:r>
              <a:rPr lang="ru-RU" sz="1800" dirty="0" smtClean="0"/>
              <a:t> – очень непоседливый и быстрый. </a:t>
            </a:r>
          </a:p>
          <a:p>
            <a:pPr marL="45720" indent="0">
              <a:buNone/>
            </a:pPr>
            <a:r>
              <a:rPr lang="ru-RU" sz="1800" dirty="0" smtClean="0"/>
              <a:t>Ему хотелось жить сразу на всех этажах замка</a:t>
            </a:r>
          </a:p>
          <a:p>
            <a:pPr marL="45720" indent="0">
              <a:buNone/>
            </a:pPr>
            <a:r>
              <a:rPr lang="ru-RU" sz="1800" dirty="0" smtClean="0"/>
              <a:t> и он стал хитрить. Пришел на гласные, </a:t>
            </a:r>
          </a:p>
          <a:p>
            <a:pPr marL="45720" indent="0">
              <a:buNone/>
            </a:pPr>
            <a:r>
              <a:rPr lang="ru-RU" sz="1800" dirty="0" smtClean="0"/>
              <a:t>красные этажи и говорит: «Я – как 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, только очень быстрый, краткий. И у меня есть колокольчик». Гласные дали ему окошечко. Но очень скоро этому непоседе стало скучно, и он побежал к согласным: «я – согласный, ведь я краткий и не умею петь, не умею образовывать слоги. Я хочу с вами жить». Пустили его согласные на свой этаж. Так он стал жить сразу на 2х этажах замка. А буквы совсем запутались: какой же </a:t>
            </a:r>
            <a:r>
              <a:rPr lang="ru-RU" sz="1800" dirty="0" smtClean="0">
                <a:solidFill>
                  <a:srgbClr val="00B050"/>
                </a:solidFill>
              </a:rPr>
              <a:t>Й</a:t>
            </a:r>
            <a:r>
              <a:rPr lang="ru-RU" sz="1800" dirty="0" smtClean="0"/>
              <a:t> на самом деле? Рассердились они, собрались на совет и решили6 споёшь песенку – живи на красных этажах, а не можешь – переселяйся в зелёную квартиру. Но </a:t>
            </a:r>
            <a:r>
              <a:rPr lang="ru-RU" sz="1800" dirty="0" smtClean="0">
                <a:solidFill>
                  <a:srgbClr val="00B050"/>
                </a:solidFill>
              </a:rPr>
              <a:t>Й</a:t>
            </a:r>
            <a:r>
              <a:rPr lang="ru-RU" sz="1800" dirty="0" smtClean="0"/>
              <a:t>, хоть он и звонкий, и внешне похож на И, и мягкий, спеть песенку не мог. Он же краткий, резкий! Стал он жить в зелёном домике, а к гласным звукам в гости ходить.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Сказка про звук Й.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041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2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60648"/>
            <a:ext cx="3780350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1300" b="1" cap="none" spc="5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</a:t>
            </a:r>
            <a:endParaRPr lang="ru-RU" sz="41300" b="1" cap="none" spc="5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24328" y="1060255"/>
            <a:ext cx="1080120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I:\РАБОТА\логопед\1. Звуковка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3462" r="61134" b="71105"/>
          <a:stretch/>
        </p:blipFill>
        <p:spPr bwMode="auto">
          <a:xfrm>
            <a:off x="7433767" y="3140968"/>
            <a:ext cx="1261242" cy="1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8864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57972"/>
            <a:ext cx="31583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Я весь день ловлю жучков,</a:t>
            </a:r>
          </a:p>
          <a:p>
            <a:r>
              <a:rPr lang="ru-RU" dirty="0" smtClean="0"/>
              <a:t>Уплетаю червяков,</a:t>
            </a:r>
          </a:p>
          <a:p>
            <a:r>
              <a:rPr lang="ru-RU" dirty="0" smtClean="0"/>
              <a:t>В тёплый край не улетаю,</a:t>
            </a:r>
          </a:p>
          <a:p>
            <a:r>
              <a:rPr lang="ru-RU" dirty="0" smtClean="0"/>
              <a:t>Здесь, под крышей, обитаю.</a:t>
            </a:r>
          </a:p>
          <a:p>
            <a:r>
              <a:rPr lang="ru-RU" dirty="0" smtClean="0"/>
              <a:t>Чик-чирик! Не робей!</a:t>
            </a:r>
          </a:p>
          <a:p>
            <a:r>
              <a:rPr lang="ru-RU" dirty="0" smtClean="0"/>
              <a:t>Я бывалый 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90267"/>
            <a:ext cx="3057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Синеет море перед нами,</a:t>
            </a:r>
          </a:p>
          <a:p>
            <a:r>
              <a:rPr lang="ru-RU" dirty="0" smtClean="0"/>
              <a:t>Она летает над волнами.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Море, покачай-ка, -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Попросила…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6193" y="2505075"/>
            <a:ext cx="367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Кто без нот и без свирели</a:t>
            </a:r>
          </a:p>
          <a:p>
            <a:r>
              <a:rPr lang="ru-RU" dirty="0" smtClean="0"/>
              <a:t>Лучше всех заводит трели,</a:t>
            </a:r>
          </a:p>
          <a:p>
            <a:r>
              <a:rPr lang="ru-RU" dirty="0" smtClean="0"/>
              <a:t>Голосистее, </a:t>
            </a:r>
            <a:r>
              <a:rPr lang="ru-RU" dirty="0" err="1" smtClean="0"/>
              <a:t>нежней</a:t>
            </a:r>
            <a:r>
              <a:rPr lang="ru-RU" dirty="0" smtClean="0"/>
              <a:t>? Кто же это?...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22207" y="3104093"/>
            <a:ext cx="3238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Дом  </a:t>
            </a:r>
            <a:r>
              <a:rPr lang="ru-RU" dirty="0"/>
              <a:t>на рельсах тут как тут,</a:t>
            </a:r>
          </a:p>
          <a:p>
            <a:r>
              <a:rPr lang="ru-RU" dirty="0"/>
              <a:t>Всех умчит он в пять минут.</a:t>
            </a:r>
          </a:p>
          <a:p>
            <a:r>
              <a:rPr lang="ru-RU" dirty="0"/>
              <a:t>Ты садись и не зевай, </a:t>
            </a:r>
          </a:p>
          <a:p>
            <a:r>
              <a:rPr lang="ru-RU" dirty="0"/>
              <a:t>Отправляется 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60" y="3766502"/>
            <a:ext cx="312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На день рожденья, угадай,</a:t>
            </a:r>
          </a:p>
          <a:p>
            <a:r>
              <a:rPr lang="ru-RU" dirty="0" smtClean="0"/>
              <a:t>Всем поём мы…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0512" y="5736272"/>
            <a:ext cx="293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Спать ложишься, угадай,</a:t>
            </a:r>
          </a:p>
          <a:p>
            <a:r>
              <a:rPr lang="ru-RU" dirty="0" smtClean="0"/>
              <a:t>Споёт мама баю-…</a:t>
            </a:r>
            <a:endParaRPr lang="ru-RU" dirty="0"/>
          </a:p>
        </p:txBody>
      </p:sp>
      <p:pic>
        <p:nvPicPr>
          <p:cNvPr id="10242" name="Picture 2" descr="I:\РАБОТА\логопед\1. Звуковка\К Г Х Й\скачанные файлы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49" y="798765"/>
            <a:ext cx="2318831" cy="17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РАБОТА\логопед\1. Звуковка\К Г Х Й\скачанные файлы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171036"/>
            <a:ext cx="2232247" cy="22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РАБОТА\логопед\1. Звуковка\К Г Х Й\солове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91" y="3242593"/>
            <a:ext cx="2142825" cy="19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РАБОТА\логопед\1. Звуковка\К Г Х Й\7226739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90131"/>
            <a:ext cx="1762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:\РАБОТА\логопед\1. Звуковка\К Г Х Й\скачанные файлы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3" y="4797152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:\РАБОТА\логопед\1. Звуковка\К Г Х Й\6343-00b20782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90" y="4797152"/>
            <a:ext cx="2286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30591"/>
            <a:ext cx="2539801" cy="302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спрятался 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r>
              <a:rPr lang="ru-RU" dirty="0" smtClean="0"/>
              <a:t> в этих словах?</a:t>
            </a:r>
            <a:endParaRPr lang="ru-RU" dirty="0"/>
          </a:p>
        </p:txBody>
      </p:sp>
      <p:pic>
        <p:nvPicPr>
          <p:cNvPr id="4" name="Picture 2" descr="I:\РАБОТА\логопед\1. Звуковка\К Г Х Й\скачанные файлы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0" y="1675846"/>
            <a:ext cx="2318831" cy="17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:\РАБОТА\логопед\1. Звуковка\К Г Х Й\солове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142825" cy="19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:\РАБОТА\логопед\1. Звуковка\К Г Х Й\скачанные файлы (2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07804"/>
            <a:ext cx="2230384" cy="1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31215"/>
              </p:ext>
            </p:extLst>
          </p:nvPr>
        </p:nvGraphicFramePr>
        <p:xfrm>
          <a:off x="795907" y="3464903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85264"/>
              </p:ext>
            </p:extLst>
          </p:nvPr>
        </p:nvGraphicFramePr>
        <p:xfrm>
          <a:off x="3741657" y="4866664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05011"/>
              </p:ext>
            </p:extLst>
          </p:nvPr>
        </p:nvGraphicFramePr>
        <p:xfrm>
          <a:off x="795907" y="5910124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0753"/>
              </p:ext>
            </p:extLst>
          </p:nvPr>
        </p:nvGraphicFramePr>
        <p:xfrm>
          <a:off x="6804248" y="5767676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2216193" y="3573016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941168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4474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24" y="6021288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 descr="ANd9GcRz3z9Oaw5FvD4Qv2VGl-7k7b1t_Doko20E0hSH5F6aS6pkYYZ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8387"/>
            <a:ext cx="1401604" cy="26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:\РАБОТА\логопед\1. Звуковка\К Г Х Й\скачанные файлы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3180" y="4365104"/>
            <a:ext cx="2232247" cy="22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86" y="1628800"/>
            <a:ext cx="17621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87603"/>
              </p:ext>
            </p:extLst>
          </p:nvPr>
        </p:nvGraphicFramePr>
        <p:xfrm>
          <a:off x="323528" y="4825206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" y="4886280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I:\РАБОТА\логопед\1. Звуковка\К Г Х Й\скачанные файлы (4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8108"/>
            <a:ext cx="2362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61791"/>
              </p:ext>
            </p:extLst>
          </p:nvPr>
        </p:nvGraphicFramePr>
        <p:xfrm>
          <a:off x="2995182" y="3768750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17421"/>
              </p:ext>
            </p:extLst>
          </p:nvPr>
        </p:nvGraphicFramePr>
        <p:xfrm>
          <a:off x="6084168" y="5949280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5334"/>
              </p:ext>
            </p:extLst>
          </p:nvPr>
        </p:nvGraphicFramePr>
        <p:xfrm>
          <a:off x="6588224" y="3702345"/>
          <a:ext cx="1995996" cy="68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332"/>
                <a:gridCol w="665332"/>
                <a:gridCol w="665332"/>
              </a:tblGrid>
              <a:tr h="6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86" y="3852659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82" y="6021288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04603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1054394"/>
          </a:xfrm>
        </p:spPr>
        <p:txBody>
          <a:bodyPr/>
          <a:lstStyle/>
          <a:p>
            <a:r>
              <a:rPr lang="ru-RU" dirty="0" smtClean="0"/>
              <a:t>Измени словечко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38106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Трамваи – </a:t>
            </a:r>
            <a:r>
              <a:rPr lang="ru-RU" sz="3200" dirty="0" err="1" smtClean="0"/>
              <a:t>трамва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Караваи – </a:t>
            </a:r>
            <a:r>
              <a:rPr lang="ru-RU" sz="3200" dirty="0" err="1" smtClean="0"/>
              <a:t>карава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Урожаи – </a:t>
            </a:r>
            <a:r>
              <a:rPr lang="ru-RU" sz="3200" dirty="0" err="1" smtClean="0"/>
              <a:t>урожа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Сараи – </a:t>
            </a:r>
            <a:r>
              <a:rPr lang="ru-RU" sz="3200" dirty="0" err="1" smtClean="0"/>
              <a:t>сара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Лентяи – </a:t>
            </a:r>
            <a:r>
              <a:rPr lang="ru-RU" sz="3200" dirty="0" err="1" smtClean="0"/>
              <a:t>лентя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Змеи - </a:t>
            </a:r>
            <a:r>
              <a:rPr lang="ru-RU" sz="3200" dirty="0" err="1" smtClean="0"/>
              <a:t>зме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012086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(Игра с мячом)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14880" y="2132856"/>
            <a:ext cx="38491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Лицеи – </a:t>
            </a:r>
            <a:r>
              <a:rPr lang="ru-RU" sz="3200" dirty="0" err="1" smtClean="0"/>
              <a:t>лице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Музеи – </a:t>
            </a:r>
            <a:r>
              <a:rPr lang="ru-RU" sz="3200" dirty="0" err="1" smtClean="0"/>
              <a:t>музе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Воробьи – </a:t>
            </a:r>
            <a:r>
              <a:rPr lang="ru-RU" sz="3200" dirty="0" err="1" smtClean="0"/>
              <a:t>воробе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Соловьи – </a:t>
            </a:r>
            <a:r>
              <a:rPr lang="ru-RU" sz="3200" dirty="0" err="1" smtClean="0"/>
              <a:t>солове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Муравьи – </a:t>
            </a:r>
            <a:r>
              <a:rPr lang="ru-RU" sz="3200" dirty="0" err="1" smtClean="0"/>
              <a:t>мураве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/>
              <a:t>Ручьи - </a:t>
            </a:r>
            <a:r>
              <a:rPr lang="ru-RU" sz="3200" dirty="0" err="1" smtClean="0"/>
              <a:t>руче</a:t>
            </a:r>
            <a:r>
              <a:rPr lang="ru-RU" sz="3200" dirty="0" err="1" smtClean="0">
                <a:solidFill>
                  <a:srgbClr val="00B050"/>
                </a:solidFill>
              </a:rPr>
              <a:t>Й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1" r="6940"/>
          <a:stretch/>
        </p:blipFill>
        <p:spPr bwMode="auto">
          <a:xfrm>
            <a:off x="2483768" y="3597590"/>
            <a:ext cx="626083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5080" y="188640"/>
            <a:ext cx="607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Звук </a:t>
            </a:r>
            <a:r>
              <a:rPr lang="ru-RU" dirty="0" smtClean="0">
                <a:solidFill>
                  <a:srgbClr val="00B050"/>
                </a:solidFill>
              </a:rPr>
              <a:t>Й </a:t>
            </a:r>
            <a:r>
              <a:rPr lang="ru-RU" dirty="0" smtClean="0"/>
              <a:t>очень любил прибегать в гости к гласным звукам, </a:t>
            </a:r>
          </a:p>
          <a:p>
            <a:pPr algn="ctr"/>
            <a:r>
              <a:rPr lang="ru-RU" dirty="0" smtClean="0"/>
              <a:t>они пели свои песенки, и тогда получалась новая буква. </a:t>
            </a:r>
          </a:p>
          <a:p>
            <a:pPr algn="ctr"/>
            <a:r>
              <a:rPr lang="ru-RU" dirty="0" smtClean="0"/>
              <a:t>К каким гласным он прибегал?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1"/>
          <a:stretch/>
        </p:blipFill>
        <p:spPr bwMode="auto">
          <a:xfrm>
            <a:off x="383915" y="1080378"/>
            <a:ext cx="5706268" cy="24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4319" y="2249661"/>
            <a:ext cx="619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5022" y="2234364"/>
            <a:ext cx="729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2574" y="5009981"/>
            <a:ext cx="7056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0277" y="4995227"/>
            <a:ext cx="6960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4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426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 еще он любил играть с согласным звуком </a:t>
            </a:r>
            <a:r>
              <a:rPr lang="ru-RU" dirty="0" smtClean="0">
                <a:solidFill>
                  <a:srgbClr val="00B050"/>
                </a:solidFill>
              </a:rPr>
              <a:t>Л</a:t>
            </a:r>
            <a:r>
              <a:rPr lang="en-US" dirty="0" smtClean="0">
                <a:solidFill>
                  <a:srgbClr val="00B050"/>
                </a:solidFill>
              </a:rPr>
              <a:t>’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Они менялись местами и получались новые слова:</a:t>
            </a:r>
            <a:endParaRPr lang="ru-RU" dirty="0"/>
          </a:p>
        </p:txBody>
      </p:sp>
      <p:pic>
        <p:nvPicPr>
          <p:cNvPr id="4" name="Picture 2" descr="I:\РАБОТА\логопед\азбука(буквы, звуки, цифры)\alfavit_detkam_tatka170361\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1922016" cy="2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85" y="4111337"/>
            <a:ext cx="1965142" cy="239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248" y="1543968"/>
            <a:ext cx="31339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ДАЛЬ – ДА</a:t>
            </a:r>
            <a:r>
              <a:rPr lang="ru-RU" sz="4000" dirty="0" smtClean="0">
                <a:solidFill>
                  <a:srgbClr val="00B050"/>
                </a:solidFill>
              </a:rPr>
              <a:t>Й</a:t>
            </a:r>
          </a:p>
          <a:p>
            <a:r>
              <a:rPr lang="ru-RU" sz="4000" dirty="0" smtClean="0"/>
              <a:t>БОЛЬ – БО</a:t>
            </a:r>
            <a:r>
              <a:rPr lang="ru-RU" sz="4000" dirty="0" smtClean="0">
                <a:solidFill>
                  <a:srgbClr val="00B050"/>
                </a:solidFill>
              </a:rPr>
              <a:t>Й</a:t>
            </a:r>
          </a:p>
          <a:p>
            <a:r>
              <a:rPr lang="ru-RU" sz="4000" dirty="0" smtClean="0"/>
              <a:t>МОЛЬ – МО</a:t>
            </a:r>
            <a:r>
              <a:rPr lang="ru-RU" sz="4000" dirty="0" smtClean="0">
                <a:solidFill>
                  <a:srgbClr val="00B050"/>
                </a:solidFill>
              </a:rPr>
              <a:t>Й</a:t>
            </a:r>
          </a:p>
          <a:p>
            <a:r>
              <a:rPr lang="ru-RU" sz="4000" dirty="0" smtClean="0"/>
              <a:t>ПОЛЬ - ПО</a:t>
            </a:r>
            <a:r>
              <a:rPr lang="ru-RU" sz="4000" dirty="0" smtClean="0">
                <a:solidFill>
                  <a:srgbClr val="00B050"/>
                </a:solidFill>
              </a:rPr>
              <a:t>Й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9024" y="1664023"/>
            <a:ext cx="29288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КУЙ – КУ</a:t>
            </a:r>
            <a:r>
              <a:rPr lang="ru-RU" sz="4000" dirty="0" smtClean="0">
                <a:solidFill>
                  <a:srgbClr val="00B050"/>
                </a:solidFill>
              </a:rPr>
              <a:t>Л</a:t>
            </a:r>
            <a:r>
              <a:rPr lang="ru-RU" sz="4000" dirty="0" smtClean="0"/>
              <a:t>Ь</a:t>
            </a:r>
          </a:p>
          <a:p>
            <a:r>
              <a:rPr lang="ru-RU" sz="4000" dirty="0" smtClean="0"/>
              <a:t>ЕЙ – Е</a:t>
            </a:r>
            <a:r>
              <a:rPr lang="ru-RU" sz="4000" dirty="0" smtClean="0">
                <a:solidFill>
                  <a:srgbClr val="00B050"/>
                </a:solidFill>
              </a:rPr>
              <a:t>Л</a:t>
            </a:r>
            <a:r>
              <a:rPr lang="ru-RU" sz="4000" dirty="0" smtClean="0"/>
              <a:t>Ь</a:t>
            </a:r>
          </a:p>
          <a:p>
            <a:r>
              <a:rPr lang="ru-RU" sz="4000" dirty="0" smtClean="0"/>
              <a:t>РОЙ – РО</a:t>
            </a:r>
            <a:r>
              <a:rPr lang="ru-RU" sz="4000" dirty="0" smtClean="0">
                <a:solidFill>
                  <a:srgbClr val="00B050"/>
                </a:solidFill>
              </a:rPr>
              <a:t>Л</a:t>
            </a:r>
            <a:r>
              <a:rPr lang="ru-RU" sz="4000" dirty="0" smtClean="0"/>
              <a:t>Ь</a:t>
            </a:r>
          </a:p>
          <a:p>
            <a:r>
              <a:rPr lang="ru-RU" sz="4000" dirty="0" smtClean="0"/>
              <a:t>НОЙ - НО</a:t>
            </a:r>
            <a:r>
              <a:rPr lang="ru-RU" sz="4000" dirty="0" smtClean="0">
                <a:solidFill>
                  <a:srgbClr val="00B050"/>
                </a:solidFill>
              </a:rPr>
              <a:t>Л</a:t>
            </a:r>
            <a:r>
              <a:rPr lang="ru-RU" sz="4000" dirty="0" smtClean="0"/>
              <a:t>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89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328</TotalTime>
  <Words>559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Звук и буква Й. Дифференциация звуков    Л’ – Й.</vt:lpstr>
      <vt:lpstr>Сказка про звук Й.</vt:lpstr>
      <vt:lpstr>Презентация PowerPoint</vt:lpstr>
      <vt:lpstr>Презентация PowerPoint</vt:lpstr>
      <vt:lpstr>Где спрятался Й в этих словах?</vt:lpstr>
      <vt:lpstr>Презентация PowerPoint</vt:lpstr>
      <vt:lpstr>Измени словечко</vt:lpstr>
      <vt:lpstr>Презентация PowerPoint</vt:lpstr>
      <vt:lpstr>Презентация PowerPoint</vt:lpstr>
      <vt:lpstr>Доскажи словечко</vt:lpstr>
      <vt:lpstr>Презентация PowerPoint</vt:lpstr>
      <vt:lpstr>Молодцы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Пользователь Windows</cp:lastModifiedBy>
  <cp:revision>16</cp:revision>
  <dcterms:created xsi:type="dcterms:W3CDTF">2016-03-29T04:16:22Z</dcterms:created>
  <dcterms:modified xsi:type="dcterms:W3CDTF">2016-03-29T09:55:41Z</dcterms:modified>
</cp:coreProperties>
</file>